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2" r:id="rId3"/>
    <p:sldId id="323" r:id="rId4"/>
    <p:sldId id="268" r:id="rId5"/>
    <p:sldId id="324" r:id="rId6"/>
    <p:sldId id="333" r:id="rId7"/>
    <p:sldId id="334" r:id="rId8"/>
    <p:sldId id="335" r:id="rId9"/>
    <p:sldId id="336" r:id="rId10"/>
    <p:sldId id="337" r:id="rId11"/>
    <p:sldId id="329" r:id="rId12"/>
    <p:sldId id="331" r:id="rId13"/>
    <p:sldId id="339" r:id="rId14"/>
    <p:sldId id="340" r:id="rId15"/>
    <p:sldId id="274" r:id="rId16"/>
    <p:sldId id="272" r:id="rId1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A91"/>
    <a:srgbClr val="FFD1FF"/>
    <a:srgbClr val="550F50"/>
    <a:srgbClr val="FF93FF"/>
    <a:srgbClr val="D42CC0"/>
    <a:srgbClr val="F9D7F5"/>
    <a:srgbClr val="D6913E"/>
    <a:srgbClr val="F0DFAE"/>
    <a:srgbClr val="493613"/>
    <a:srgbClr val="E276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5715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190500" y="2857500"/>
            <a:ext cx="5715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444500"/>
            <a:ext cx="5105400" cy="2390140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2949887"/>
            <a:ext cx="5114778" cy="917707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5464955"/>
            <a:ext cx="2002464" cy="189085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A701EA-9632-4DE0-8978-B5A996CE3F3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5464955"/>
            <a:ext cx="2927722" cy="1905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5463540"/>
            <a:ext cx="588336" cy="1905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701EA-9632-4DE0-8978-B5A996CE3F3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29130"/>
            <a:ext cx="1524000" cy="4876271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5464955"/>
            <a:ext cx="2002464" cy="189085"/>
          </a:xfrm>
        </p:spPr>
        <p:txBody>
          <a:bodyPr/>
          <a:lstStyle>
            <a:extLst/>
          </a:lstStyle>
          <a:p>
            <a:fld id="{1CA701EA-9632-4DE0-8978-B5A996CE3F3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5463540"/>
            <a:ext cx="3657600" cy="1905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5461000"/>
            <a:ext cx="588336" cy="1905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701EA-9632-4DE0-8978-B5A996CE3F3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351531"/>
            <a:ext cx="6255488" cy="1135063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587501"/>
            <a:ext cx="6255488" cy="619589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5464008"/>
            <a:ext cx="2002464" cy="189085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A701EA-9632-4DE0-8978-B5A996CE3F3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5464008"/>
            <a:ext cx="2895600" cy="1905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5462593"/>
            <a:ext cx="588336" cy="190500"/>
          </a:xfrm>
        </p:spPr>
        <p:txBody>
          <a:bodyPr/>
          <a:lstStyle>
            <a:extLst/>
          </a:lstStyle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7242048" cy="9525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3520440" cy="377163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333500"/>
            <a:ext cx="3520440" cy="377163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701EA-9632-4DE0-8978-B5A996CE3F3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7242048" cy="9525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889500"/>
            <a:ext cx="3520440" cy="3810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889500"/>
            <a:ext cx="3520440" cy="3810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26533"/>
            <a:ext cx="3520440" cy="3429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426533"/>
            <a:ext cx="3520440" cy="3429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701EA-9632-4DE0-8978-B5A996CE3F3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7242048" cy="9525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701EA-9632-4DE0-8978-B5A996CE3F3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A701EA-9632-4DE0-8978-B5A996CE3F3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5897880" cy="97790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47847"/>
            <a:ext cx="5897880" cy="502093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778000"/>
            <a:ext cx="7239000" cy="36431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701EA-9632-4DE0-8978-B5A996CE3F3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9" y="837224"/>
            <a:ext cx="4319527" cy="3593811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832347"/>
            <a:ext cx="4319527" cy="3593811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952500"/>
            <a:ext cx="3429000" cy="17145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2736362"/>
            <a:ext cx="3429000" cy="160020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701EA-9632-4DE0-8978-B5A996CE3F3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867502"/>
            <a:ext cx="4206240" cy="350520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5715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6700"/>
            <a:ext cx="7239000" cy="9525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341180"/>
            <a:ext cx="7239000" cy="40386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5464955"/>
            <a:ext cx="2002464" cy="189085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CA701EA-9632-4DE0-8978-B5A996CE3F3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5464955"/>
            <a:ext cx="3657600" cy="1905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5463540"/>
            <a:ext cx="588336" cy="1905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://k.foto.radikal.ru/0701/ad2d67637c35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9A1A9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" t="1476" r="1343" b="1592"/>
          <a:stretch/>
        </p:blipFill>
        <p:spPr bwMode="auto">
          <a:xfrm>
            <a:off x="-2" y="-22820"/>
            <a:ext cx="9144001" cy="573782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9A1A91"/>
                </a:solidFill>
                <a:latin typeface="Monotype Corsiva" pitchFamily="66" charset="0"/>
              </a:rPr>
              <a:t>Никифорова Н.В.</a:t>
            </a:r>
            <a:endParaRPr lang="ru-RU" sz="1400" dirty="0">
              <a:solidFill>
                <a:srgbClr val="9A1A91"/>
              </a:solidFill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3;&#1086;&#1074;&#1072;&#1103;%20&#1087;&#1072;&#1087;&#1082;&#1072;\3\&#1054;&#1082;&#1088;&#1091;&#1078;&#1072;&#1102;&#1097;&#1080;&#1081;%20&#1084;&#1080;&#1088;%202%20&#1082;&#1083;&#1072;&#1089;&#1089;%20&#1095;.1,%20&#1090;&#1077;&#1084;&#1072;%20&#1091;&#1088;&#1086;&#1082;&#1072;%20_&#1042;&#1089;&#1077;%20&#1087;&#1088;&#1086;&#1092;&#1077;&#1089;&#1089;&#1080;&#1080;%20&#1074;&#1072;&#1078;&#1085;&#1099;_,%20&#1089;.124-129,%20&#1064;&#1082;&#1086;&#1083;&#1072;%20&#1056;&#1086;&#1089;&#1089;&#1080;&#1080;.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up/datai/63929/0007-010-.png" TargetMode="External"/><Relationship Id="rId13" Type="http://schemas.openxmlformats.org/officeDocument/2006/relationships/hyperlink" Target="http://crosti.ru/patterns/00/0b/95/cbf9a971e7/picture.jpg" TargetMode="External"/><Relationship Id="rId18" Type="http://schemas.openxmlformats.org/officeDocument/2006/relationships/hyperlink" Target="http://please.wosmus.com/bub-A2B9Rr_HL.jpg" TargetMode="External"/><Relationship Id="rId26" Type="http://schemas.openxmlformats.org/officeDocument/2006/relationships/hyperlink" Target="https://www.project-home.ru/info/userfiles/news/142_v_osinovoy_rosche_byl_pokhischen_ekskavator_st.jpg" TargetMode="External"/><Relationship Id="rId39" Type="http://schemas.openxmlformats.org/officeDocument/2006/relationships/slide" Target="slide2.xml"/><Relationship Id="rId3" Type="http://schemas.openxmlformats.org/officeDocument/2006/relationships/hyperlink" Target="http://www.booksiti.net.ru/books/49275650.jpg" TargetMode="External"/><Relationship Id="rId21" Type="http://schemas.openxmlformats.org/officeDocument/2006/relationships/hyperlink" Target="https://i.ytimg.com/vi/ijdp5aQxvs0/hqdefault.jpg" TargetMode="External"/><Relationship Id="rId34" Type="http://schemas.openxmlformats.org/officeDocument/2006/relationships/hyperlink" Target="http://900igr.net/up/datai/257839/0009-012-.jpg" TargetMode="External"/><Relationship Id="rId7" Type="http://schemas.openxmlformats.org/officeDocument/2006/relationships/hyperlink" Target="https://i.ytimg.com/vi/VdkrAE0XmYU/hqdefault.jpg" TargetMode="External"/><Relationship Id="rId12" Type="http://schemas.openxmlformats.org/officeDocument/2006/relationships/hyperlink" Target="https://www.navigatum.ru/assets/images/anima/VMP/PROFESSIYa-METALLURG.png" TargetMode="External"/><Relationship Id="rId17" Type="http://schemas.openxmlformats.org/officeDocument/2006/relationships/hyperlink" Target="https://i.pinimg.com/736x/f7/dc/96/f7dc96ecf3a6c6eeba1634f809916329--jobs-clipart.jpg" TargetMode="External"/><Relationship Id="rId25" Type="http://schemas.openxmlformats.org/officeDocument/2006/relationships/hyperlink" Target="http://newstes.ru/uploads/posts/2017-11/1509668057_9.jpg" TargetMode="External"/><Relationship Id="rId33" Type="http://schemas.openxmlformats.org/officeDocument/2006/relationships/hyperlink" Target="http://eurabota.com/uploads/photo_1476351347.png" TargetMode="External"/><Relationship Id="rId38" Type="http://schemas.openxmlformats.org/officeDocument/2006/relationships/hyperlink" Target="http://galerey-room.ru/images/004048_1417642848.png" TargetMode="External"/><Relationship Id="rId2" Type="http://schemas.openxmlformats.org/officeDocument/2006/relationships/hyperlink" Target="https://radikal.ru/lfp/k.foto.radikal.ru/0701/ad2d67637c35.jpg/htm" TargetMode="External"/><Relationship Id="rId16" Type="http://schemas.openxmlformats.org/officeDocument/2006/relationships/hyperlink" Target="http://elena-podbolotova.webnode.ru/_files/200000063-4d4c44e465/&#1052;&#1072;&#1096;&#1080;&#1085;&#1080;&#1089;&#1090;.jpg" TargetMode="External"/><Relationship Id="rId20" Type="http://schemas.openxmlformats.org/officeDocument/2006/relationships/hyperlink" Target="https://i.ytimg.com/vi/Bk3CExDkIL0/hqdefault.jpg" TargetMode="External"/><Relationship Id="rId29" Type="http://schemas.openxmlformats.org/officeDocument/2006/relationships/hyperlink" Target="http://statcom.kz/o-programmakh/superkit-mobile/www.bgproxy.ne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zzleit.ru/files/puzzles/113/112613/_original.jpg" TargetMode="External"/><Relationship Id="rId11" Type="http://schemas.openxmlformats.org/officeDocument/2006/relationships/hyperlink" Target="http://www.kratonshop.ru/pics/iuleft000025.jpg" TargetMode="External"/><Relationship Id="rId24" Type="http://schemas.openxmlformats.org/officeDocument/2006/relationships/hyperlink" Target="https://i.pinimg.com/736x/39/37/26/39372673d33b7de4ba425b18aca09745--clipart-cartoon.jpg" TargetMode="External"/><Relationship Id="rId32" Type="http://schemas.openxmlformats.org/officeDocument/2006/relationships/hyperlink" Target="http://www.2-999-999.ru/files/image/news/img150423100740467.jpeg" TargetMode="External"/><Relationship Id="rId37" Type="http://schemas.openxmlformats.org/officeDocument/2006/relationships/hyperlink" Target="http://&#1076;&#1077;&#1090;&#1089;&#1082;&#1080;&#1081;-&#1089;&#1072;&#1076;-38.&#1088;&#1092;/wp-content/uploads/2015/07/16.jpg" TargetMode="External"/><Relationship Id="rId40" Type="http://schemas.openxmlformats.org/officeDocument/2006/relationships/image" Target="../media/image47.png"/><Relationship Id="rId5" Type="http://schemas.openxmlformats.org/officeDocument/2006/relationships/hyperlink" Target="http://images.myshared.ru/6/563023/slide_18.jpg" TargetMode="External"/><Relationship Id="rId15" Type="http://schemas.openxmlformats.org/officeDocument/2006/relationships/hyperlink" Target="https://static.baza.farpost.ru/v/1495581352877_hugeBlock" TargetMode="External"/><Relationship Id="rId23" Type="http://schemas.openxmlformats.org/officeDocument/2006/relationships/hyperlink" Target="https://media.istockphoto.com/vectors/plastener-vector-id472290079?k=6&amp;m=472290079&amp;s=612x612&amp;w=0&amp;h=mnLkUwiihLbguzeNoEVo-CaRBSUjobLrZr6U5jnKFwE=" TargetMode="External"/><Relationship Id="rId28" Type="http://schemas.openxmlformats.org/officeDocument/2006/relationships/hyperlink" Target="http://illustrators.ru/uploads/illustration/image/1029319/main_&#1087;&#1088;&#1086;&#1076;&#1072;&#1074;&#1077;&#1094;_&#1094;&#1074;&#1077;&#1090;.jpg" TargetMode="External"/><Relationship Id="rId36" Type="http://schemas.openxmlformats.org/officeDocument/2006/relationships/hyperlink" Target="http://printonic.ru/uploads/images/2016/04/15/.tmb/thumb_img_5710ae701d099_resize_900_5000.jpg" TargetMode="External"/><Relationship Id="rId10" Type="http://schemas.openxmlformats.org/officeDocument/2006/relationships/hyperlink" Target="http://www.playcast.ru/uploads/2015/08/29/14859329.png" TargetMode="External"/><Relationship Id="rId19" Type="http://schemas.openxmlformats.org/officeDocument/2006/relationships/hyperlink" Target="https://cs32.babysfera.ru/f/6/4/f/49951796.358042056.jpeg" TargetMode="External"/><Relationship Id="rId31" Type="http://schemas.openxmlformats.org/officeDocument/2006/relationships/hyperlink" Target="http://consultantpuls.ru/wp-content/uploads/2014/09/1113_post-1024x768.jpg" TargetMode="External"/><Relationship Id="rId4" Type="http://schemas.openxmlformats.org/officeDocument/2006/relationships/hyperlink" Target="https://mmedia.ozone.ru/multimedia/1007512621.jpg" TargetMode="External"/><Relationship Id="rId9" Type="http://schemas.openxmlformats.org/officeDocument/2006/relationships/hyperlink" Target="http://1.bp.blogspot.com/-V-GYWC75qDs/TVUsUi75xrI/AAAAAAAAGXk/zATIG7kh-ZQ/s1600/%D1%82%D1%80%D0%B0%D0%BA%D1%82%D0%BE%D1%80%D0%B8%D1%81%D1%82.jpg" TargetMode="External"/><Relationship Id="rId14" Type="http://schemas.openxmlformats.org/officeDocument/2006/relationships/hyperlink" Target="http://grandov.ru/nuda/ovec-na-pastbishe-strigut-kak-i-nas-s-toboj-v-parikmaherskoj-e/7.png" TargetMode="External"/><Relationship Id="rId22" Type="http://schemas.openxmlformats.org/officeDocument/2006/relationships/hyperlink" Target="https://gde.ru/images/img_ru/474x354/e4/f8/e4f88c4eb926a7a08496c2ea69bd06ce.jpg" TargetMode="External"/><Relationship Id="rId27" Type="http://schemas.openxmlformats.org/officeDocument/2006/relationships/hyperlink" Target="http://dochkiisinochki.ru/wp-content/uploads/2017/09/professii28-svarshik.jpg" TargetMode="External"/><Relationship Id="rId30" Type="http://schemas.openxmlformats.org/officeDocument/2006/relationships/hyperlink" Target="http://&#1088;&#1091;&#1089;&#1089;&#1082;&#1080;&#1081;-&#1102;&#1088;&#1080;&#1089;&#1090;.&#1088;&#1092;/upload/iblock/dd4/dd40a0f927a471048020727a283df2fa.jpg" TargetMode="External"/><Relationship Id="rId35" Type="http://schemas.openxmlformats.org/officeDocument/2006/relationships/hyperlink" Target="http://mdou157.ru/wp-content/uploads/2016/10/doctor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кумент 1">
            <a:hlinkClick r:id="rId2" action="ppaction://hlinksldjump" highlightClick="1"/>
          </p:cNvPr>
          <p:cNvSpPr/>
          <p:nvPr/>
        </p:nvSpPr>
        <p:spPr>
          <a:xfrm>
            <a:off x="300827" y="222716"/>
            <a:ext cx="432048" cy="504056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и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324999" y="523336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86" b="22498"/>
          <a:stretch/>
        </p:blipFill>
        <p:spPr bwMode="auto">
          <a:xfrm>
            <a:off x="1427862" y="206456"/>
            <a:ext cx="7023100" cy="95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817262" y="2688335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441831">
            <a:off x="7125938" y="2883412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7" t="24680" r="5472" b="25819"/>
          <a:stretch/>
        </p:blipFill>
        <p:spPr bwMode="auto">
          <a:xfrm>
            <a:off x="611560" y="1561356"/>
            <a:ext cx="8039436" cy="95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galerey-room.ru/images/004048_141764284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824" y="3073524"/>
            <a:ext cx="3183242" cy="22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9751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49188"/>
            <a:ext cx="7056784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Торговля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30938" y="5108596"/>
            <a:ext cx="386229" cy="405626"/>
          </a:xfrm>
          <a:prstGeom prst="actionButtonHome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65343" y="536110"/>
            <a:ext cx="1879502" cy="1703612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</a:ln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125031" y="536110"/>
            <a:ext cx="2271482" cy="1703612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129964" y="536110"/>
            <a:ext cx="2439945" cy="1703612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90328" y="2308814"/>
            <a:ext cx="206544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Продавец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75854" y="2345523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Кассир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228184" y="2345523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Фасовщик 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32261" y="3110444"/>
            <a:ext cx="2181579" cy="1636184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228184" y="3088519"/>
            <a:ext cx="2142305" cy="1680034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275616" y="3110444"/>
            <a:ext cx="2307350" cy="1730512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6542" y="4901102"/>
            <a:ext cx="220946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Контролёр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355209" y="4929809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Грузчики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228183" y="4877764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Водитель 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374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85192"/>
            <a:ext cx="8712966" cy="18362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Comic Sans MS" pitchFamily="66" charset="0"/>
              </a:rPr>
              <a:t>Это далеко не все профессии людей. Мы не назвали тех, кто работает в сфере образования, здравоохранения, искусства и культуры.</a:t>
            </a:r>
          </a:p>
          <a:p>
            <a:endParaRPr lang="ru-RU" sz="3200" b="1" dirty="0">
              <a:latin typeface="Comic Sans MS" pitchFamily="66" charset="0"/>
            </a:endParaRPr>
          </a:p>
          <a:p>
            <a:endParaRPr lang="ru-RU" sz="3200" b="1" dirty="0" smtClean="0">
              <a:latin typeface="Comic Sans MS" pitchFamily="66" charset="0"/>
            </a:endParaRP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8256574" y="518498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5" y="1985471"/>
            <a:ext cx="1949379" cy="2643226"/>
          </a:xfrm>
          <a:prstGeom prst="rect">
            <a:avLst/>
          </a:prstGeom>
          <a:noFill/>
          <a:ln w="28575">
            <a:solidFill>
              <a:srgbClr val="9A1A9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985471"/>
            <a:ext cx="2024064" cy="2592288"/>
          </a:xfrm>
          <a:prstGeom prst="rect">
            <a:avLst/>
          </a:prstGeom>
          <a:noFill/>
          <a:ln w="28575">
            <a:solidFill>
              <a:srgbClr val="9A1A9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1985471"/>
            <a:ext cx="2437402" cy="2643226"/>
          </a:xfrm>
          <a:prstGeom prst="rect">
            <a:avLst/>
          </a:prstGeom>
          <a:noFill/>
          <a:ln w="28575">
            <a:solidFill>
              <a:srgbClr val="9A1A9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5" cstate="email"/>
          <a:srcRect t="15638" r="3602" b="7920"/>
          <a:stretch/>
        </p:blipFill>
        <p:spPr bwMode="auto">
          <a:xfrm rot="441831">
            <a:off x="7289963" y="3379535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6" cstate="email"/>
          <a:srcRect l="17043" r="15966"/>
          <a:stretch/>
        </p:blipFill>
        <p:spPr bwMode="auto">
          <a:xfrm>
            <a:off x="251520" y="3142851"/>
            <a:ext cx="1013013" cy="2012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20990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51818" y="2443995"/>
            <a:ext cx="3326513" cy="3029018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72703"/>
            <a:ext cx="8712967" cy="69656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9A1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ПОМНИТЕ !</a:t>
            </a:r>
            <a:endParaRPr lang="ru-RU" sz="3200" b="1" dirty="0">
              <a:solidFill>
                <a:srgbClr val="9A1A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625252"/>
            <a:ext cx="8712966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Comic Sans MS" pitchFamily="66" charset="0"/>
              </a:rPr>
              <a:t>Сколько труда вложено в каждую вещь! Поэтому мы должны бережно относиться ко всему, что нас окружает, к тем предметам, которыми мы пользуемся.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8256574" y="518498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1520" y="3142851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289963" y="3379535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42285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347280"/>
            <a:ext cx="3473668" cy="1131102"/>
          </a:xfrm>
          <a:prstGeom prst="roundRect">
            <a:avLst/>
          </a:prstGeom>
          <a:solidFill>
            <a:schemeClr val="bg1"/>
          </a:solidFill>
          <a:ln>
            <a:solidFill>
              <a:srgbClr val="9A1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Небо,  штурвал, 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самолёт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,  аэропорт.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3" y="1338305"/>
            <a:ext cx="3473668" cy="1131102"/>
          </a:xfrm>
          <a:prstGeom prst="roundRect">
            <a:avLst/>
          </a:prstGeom>
          <a:solidFill>
            <a:schemeClr val="bg1"/>
          </a:solidFill>
          <a:ln>
            <a:solidFill>
              <a:srgbClr val="9A1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r>
              <a:rPr lang="ru-RU" sz="2800" b="1" dirty="0" smtClean="0">
                <a:solidFill>
                  <a:srgbClr val="9A1A91"/>
                </a:solidFill>
                <a:latin typeface="Comic Sans MS" pitchFamily="66" charset="0"/>
              </a:rPr>
              <a:t>ЛЁТЧИК</a:t>
            </a:r>
            <a:endParaRPr lang="ru-RU" sz="2800" b="1" dirty="0">
              <a:solidFill>
                <a:srgbClr val="9A1A9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345332"/>
            <a:ext cx="3460791" cy="113110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30780" y="1345332"/>
            <a:ext cx="3473668" cy="1131102"/>
          </a:xfrm>
          <a:prstGeom prst="roundRect">
            <a:avLst/>
          </a:prstGeom>
          <a:solidFill>
            <a:schemeClr val="bg1"/>
          </a:solidFill>
          <a:ln>
            <a:solidFill>
              <a:srgbClr val="9A1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Расчёска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,  ножницы,  зеркало,  лак для волос.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18444" y="1345332"/>
            <a:ext cx="3498339" cy="1131102"/>
          </a:xfrm>
          <a:prstGeom prst="roundRect">
            <a:avLst/>
          </a:prstGeom>
          <a:solidFill>
            <a:schemeClr val="bg1"/>
          </a:solidFill>
          <a:ln>
            <a:solidFill>
              <a:srgbClr val="9A1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r>
              <a:rPr lang="ru-RU" sz="2800" b="1" dirty="0" smtClean="0">
                <a:solidFill>
                  <a:srgbClr val="9A1A91"/>
                </a:solidFill>
                <a:latin typeface="Comic Sans MS" pitchFamily="66" charset="0"/>
              </a:rPr>
              <a:t>ПАРИКМАХЕР</a:t>
            </a:r>
            <a:endParaRPr lang="ru-RU" sz="2800" b="1" dirty="0">
              <a:solidFill>
                <a:srgbClr val="9A1A91"/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8444" y="1366358"/>
            <a:ext cx="3522004" cy="113110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7" y="3555024"/>
            <a:ext cx="3600400" cy="1131102"/>
          </a:xfrm>
          <a:prstGeom prst="roundRect">
            <a:avLst/>
          </a:prstGeom>
          <a:solidFill>
            <a:schemeClr val="bg1"/>
          </a:solidFill>
          <a:ln>
            <a:solidFill>
              <a:srgbClr val="9A1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Провода,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столбы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,  выключатель.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7" y="3556878"/>
            <a:ext cx="3600400" cy="1131102"/>
          </a:xfrm>
          <a:prstGeom prst="roundRect">
            <a:avLst/>
          </a:prstGeom>
          <a:solidFill>
            <a:schemeClr val="bg1"/>
          </a:solidFill>
          <a:ln>
            <a:solidFill>
              <a:srgbClr val="9A1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A1A91"/>
                </a:solidFill>
                <a:latin typeface="Comic Sans MS" pitchFamily="66" charset="0"/>
              </a:rPr>
              <a:t>ЭЛЕКТРИК</a:t>
            </a:r>
            <a:endParaRPr lang="ru-RU" sz="2800" b="1" dirty="0">
              <a:solidFill>
                <a:srgbClr val="9A1A91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6807" y="3536048"/>
            <a:ext cx="3587120" cy="113110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4048" y="3555024"/>
            <a:ext cx="3600400" cy="11311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A1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Книги,  полки,  выставка книг.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95183" y="3556878"/>
            <a:ext cx="3600400" cy="11311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A1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A1A91"/>
                </a:solidFill>
                <a:latin typeface="Comic Sans MS" pitchFamily="66" charset="0"/>
              </a:rPr>
              <a:t>БИБЛИОТЕКАРЬ</a:t>
            </a:r>
            <a:endParaRPr lang="ru-RU" sz="2800" b="1" dirty="0">
              <a:solidFill>
                <a:srgbClr val="9A1A91"/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95183" y="3577580"/>
            <a:ext cx="3600400" cy="113110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17478" y="852232"/>
            <a:ext cx="425778" cy="300033"/>
          </a:xfrm>
          <a:prstGeom prst="rect">
            <a:avLst/>
          </a:prstGeom>
          <a:solidFill>
            <a:srgbClr val="FFD1FF"/>
          </a:solidFill>
          <a:ln w="28575">
            <a:solidFill>
              <a:srgbClr val="9A1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9A1A91"/>
                </a:solidFill>
                <a:latin typeface="Comic Sans MS" pitchFamily="66" charset="0"/>
              </a:rPr>
              <a:t>1</a:t>
            </a:r>
            <a:endParaRPr lang="ru-RU" sz="2400" b="1" dirty="0">
              <a:solidFill>
                <a:srgbClr val="9A1A91"/>
              </a:solidFill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42463" y="852232"/>
            <a:ext cx="425778" cy="300033"/>
          </a:xfrm>
          <a:prstGeom prst="rect">
            <a:avLst/>
          </a:prstGeom>
          <a:solidFill>
            <a:srgbClr val="FFD1FF"/>
          </a:solidFill>
          <a:ln w="28575">
            <a:solidFill>
              <a:srgbClr val="9A1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9A1A91"/>
                </a:solidFill>
                <a:latin typeface="Comic Sans MS" pitchFamily="66" charset="0"/>
              </a:rPr>
              <a:t>2</a:t>
            </a:r>
            <a:endParaRPr lang="ru-RU" sz="2400" b="1" dirty="0">
              <a:solidFill>
                <a:srgbClr val="9A1A91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44169" y="3073524"/>
            <a:ext cx="425778" cy="300033"/>
          </a:xfrm>
          <a:prstGeom prst="rect">
            <a:avLst/>
          </a:prstGeom>
          <a:solidFill>
            <a:srgbClr val="FFD1FF"/>
          </a:solidFill>
          <a:ln w="28575">
            <a:solidFill>
              <a:srgbClr val="9A1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9A1A91"/>
                </a:solidFill>
                <a:latin typeface="Comic Sans MS" pitchFamily="66" charset="0"/>
              </a:rPr>
              <a:t>3</a:t>
            </a:r>
            <a:endParaRPr lang="ru-RU" sz="2400" b="1" dirty="0">
              <a:solidFill>
                <a:srgbClr val="9A1A91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42463" y="3073523"/>
            <a:ext cx="425778" cy="300033"/>
          </a:xfrm>
          <a:prstGeom prst="rect">
            <a:avLst/>
          </a:prstGeom>
          <a:solidFill>
            <a:srgbClr val="FFD1FF"/>
          </a:solidFill>
          <a:ln w="28575">
            <a:solidFill>
              <a:srgbClr val="9A1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9A1A91"/>
                </a:solidFill>
                <a:latin typeface="Comic Sans MS" pitchFamily="66" charset="0"/>
              </a:rPr>
              <a:t>4</a:t>
            </a:r>
            <a:endParaRPr lang="ru-RU" sz="2400" b="1" dirty="0">
              <a:solidFill>
                <a:srgbClr val="9A1A91"/>
              </a:solidFill>
              <a:latin typeface="Comic Sans MS" pitchFamily="66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79512" y="72703"/>
            <a:ext cx="8712967" cy="69656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9A1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 «Узнай профессию»</a:t>
            </a:r>
            <a:endParaRPr lang="ru-RU" sz="2800" b="1" dirty="0">
              <a:solidFill>
                <a:srgbClr val="9A1A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5" y="106387"/>
            <a:ext cx="1657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Comic Sans MS" pitchFamily="66" charset="0"/>
              </a:rPr>
              <a:t>Для проверки клик </a:t>
            </a:r>
          </a:p>
          <a:p>
            <a:pPr algn="ctr"/>
            <a:r>
              <a:rPr lang="ru-RU" sz="1200" dirty="0" smtClean="0">
                <a:latin typeface="Comic Sans MS" pitchFamily="66" charset="0"/>
              </a:rPr>
              <a:t>мышкой на слова, </a:t>
            </a:r>
          </a:p>
        </p:txBody>
      </p:sp>
      <p:sp>
        <p:nvSpPr>
          <p:cNvPr id="29" name="Стрелка вправо с вырезом 28">
            <a:hlinkClick r:id="" action="ppaction://hlinkshowjump?jump=nextslide"/>
          </p:cNvPr>
          <p:cNvSpPr/>
          <p:nvPr/>
        </p:nvSpPr>
        <p:spPr>
          <a:xfrm>
            <a:off x="8256574" y="518498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815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8" grpId="0" animBg="1"/>
      <p:bldP spid="2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кружающий мир 2 класс ч.1, тема урока _Все профессии важны_, с.124-129, Школа России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-5715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21158169"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8403207" y="4945732"/>
            <a:ext cx="576064" cy="657021"/>
          </a:xfrm>
          <a:prstGeom prst="mathMultiply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2" y="544388"/>
            <a:ext cx="7572375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3901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206" y="1345332"/>
            <a:ext cx="51125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  <a:hlinkClick r:id="rId2"/>
              </a:rPr>
              <a:t>Рамка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   </a:t>
            </a:r>
            <a:r>
              <a:rPr lang="ru-RU" sz="1600" dirty="0" smtClean="0">
                <a:latin typeface="Comic Sans MS" pitchFamily="66" charset="0"/>
                <a:hlinkClick r:id="rId3"/>
              </a:rPr>
              <a:t>Учебник</a:t>
            </a:r>
            <a:r>
              <a:rPr lang="ru-RU" sz="1600" dirty="0" smtClean="0">
                <a:latin typeface="Comic Sans MS" pitchFamily="66" charset="0"/>
              </a:rPr>
              <a:t>   </a:t>
            </a:r>
            <a:r>
              <a:rPr lang="ru-RU" sz="1600" dirty="0" smtClean="0">
                <a:latin typeface="Comic Sans MS" pitchFamily="66" charset="0"/>
                <a:hlinkClick r:id="rId4"/>
              </a:rPr>
              <a:t>Плакат «Профессии»</a:t>
            </a:r>
            <a:endParaRPr lang="ru-RU" sz="1600" dirty="0" smtClean="0">
              <a:latin typeface="Comic Sans MS" pitchFamily="66" charset="0"/>
            </a:endParaRPr>
          </a:p>
          <a:p>
            <a:pPr algn="ctr"/>
            <a:r>
              <a:rPr lang="ru-RU" sz="1600" dirty="0" smtClean="0">
                <a:latin typeface="Comic Sans MS" pitchFamily="66" charset="0"/>
                <a:hlinkClick r:id="rId5"/>
              </a:rPr>
              <a:t>Пчеловод и хлебороб</a:t>
            </a:r>
            <a:r>
              <a:rPr lang="ru-RU" sz="1600" dirty="0" smtClean="0">
                <a:latin typeface="Comic Sans MS" pitchFamily="66" charset="0"/>
              </a:rPr>
              <a:t>   </a:t>
            </a:r>
            <a:r>
              <a:rPr lang="ru-RU" sz="1600" dirty="0" smtClean="0">
                <a:latin typeface="Comic Sans MS" pitchFamily="66" charset="0"/>
                <a:hlinkClick r:id="rId6"/>
              </a:rPr>
              <a:t>Доярка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7"/>
              </a:rPr>
              <a:t>Агроном</a:t>
            </a:r>
            <a:endParaRPr lang="ru-RU" sz="1600" dirty="0" smtClean="0">
              <a:latin typeface="Comic Sans MS" pitchFamily="66" charset="0"/>
            </a:endParaRPr>
          </a:p>
          <a:p>
            <a:pPr algn="ctr"/>
            <a:r>
              <a:rPr lang="ru-RU" sz="1600" dirty="0" smtClean="0">
                <a:latin typeface="Comic Sans MS" pitchFamily="66" charset="0"/>
                <a:hlinkClick r:id="rId8"/>
              </a:rPr>
              <a:t>Ветеринар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9"/>
              </a:rPr>
              <a:t>Тракторист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10"/>
              </a:rPr>
              <a:t>Шахтёр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11"/>
              </a:rPr>
              <a:t>Токарь</a:t>
            </a:r>
            <a:r>
              <a:rPr lang="ru-RU" sz="1600" dirty="0" smtClean="0">
                <a:latin typeface="Comic Sans MS" pitchFamily="66" charset="0"/>
              </a:rPr>
              <a:t>   </a:t>
            </a:r>
            <a:r>
              <a:rPr lang="ru-RU" sz="1600" dirty="0" smtClean="0">
                <a:latin typeface="Comic Sans MS" pitchFamily="66" charset="0"/>
                <a:hlinkClick r:id="rId12"/>
              </a:rPr>
              <a:t>Сталевар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13"/>
              </a:rPr>
              <a:t>Кузнец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14"/>
              </a:rPr>
              <a:t>Ткачиха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15"/>
              </a:rPr>
              <a:t>Кондитер</a:t>
            </a:r>
            <a:endParaRPr lang="ru-RU" sz="1600" dirty="0" smtClean="0">
              <a:latin typeface="Comic Sans MS" pitchFamily="66" charset="0"/>
            </a:endParaRPr>
          </a:p>
          <a:p>
            <a:pPr algn="ctr"/>
            <a:r>
              <a:rPr lang="ru-RU" sz="1600" dirty="0" smtClean="0">
                <a:latin typeface="Comic Sans MS" pitchFamily="66" charset="0"/>
                <a:hlinkClick r:id="rId16"/>
              </a:rPr>
              <a:t>Машинист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17"/>
              </a:rPr>
              <a:t>Капитан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18"/>
              </a:rPr>
              <a:t>Пилот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19"/>
              </a:rPr>
              <a:t>Стюардесса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smtClean="0">
                <a:latin typeface="Comic Sans MS" pitchFamily="66" charset="0"/>
                <a:hlinkClick r:id="rId20"/>
              </a:rPr>
              <a:t>Проводница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21"/>
              </a:rPr>
              <a:t>Водитель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22"/>
              </a:rPr>
              <a:t>Каменщик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23"/>
              </a:rPr>
              <a:t>Штукатур</a:t>
            </a:r>
            <a:endParaRPr lang="ru-RU" sz="1600" dirty="0" smtClean="0">
              <a:latin typeface="Comic Sans MS" pitchFamily="66" charset="0"/>
            </a:endParaRPr>
          </a:p>
          <a:p>
            <a:pPr algn="ctr"/>
            <a:r>
              <a:rPr lang="ru-RU" sz="1600" dirty="0" smtClean="0">
                <a:latin typeface="Comic Sans MS" pitchFamily="66" charset="0"/>
                <a:hlinkClick r:id="rId24"/>
              </a:rPr>
              <a:t>Маляр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25"/>
              </a:rPr>
              <a:t>Столяр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26"/>
              </a:rPr>
              <a:t>Экскаваторщик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27"/>
              </a:rPr>
              <a:t>Сварщик</a:t>
            </a:r>
            <a:endParaRPr lang="ru-RU" sz="1600" dirty="0" smtClean="0">
              <a:latin typeface="Comic Sans MS" pitchFamily="66" charset="0"/>
            </a:endParaRPr>
          </a:p>
          <a:p>
            <a:pPr algn="ctr"/>
            <a:r>
              <a:rPr lang="ru-RU" sz="1600" dirty="0" smtClean="0">
                <a:latin typeface="Comic Sans MS" pitchFamily="66" charset="0"/>
                <a:hlinkClick r:id="rId28"/>
              </a:rPr>
              <a:t>Продавец</a:t>
            </a:r>
            <a:r>
              <a:rPr lang="ru-RU" sz="1600" dirty="0" smtClean="0">
                <a:latin typeface="Comic Sans MS" pitchFamily="66" charset="0"/>
              </a:rPr>
              <a:t>   </a:t>
            </a:r>
            <a:r>
              <a:rPr lang="ru-RU" sz="1600" dirty="0" smtClean="0">
                <a:latin typeface="Comic Sans MS" pitchFamily="66" charset="0"/>
                <a:hlinkClick r:id="rId29"/>
              </a:rPr>
              <a:t>Кассир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30"/>
              </a:rPr>
              <a:t>Фасовщик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31"/>
              </a:rPr>
              <a:t>Контролёр</a:t>
            </a:r>
            <a:endParaRPr lang="ru-RU" sz="1600" dirty="0" smtClean="0">
              <a:latin typeface="Comic Sans MS" pitchFamily="66" charset="0"/>
            </a:endParaRPr>
          </a:p>
          <a:p>
            <a:pPr algn="ctr"/>
            <a:r>
              <a:rPr lang="ru-RU" sz="1600" dirty="0" smtClean="0">
                <a:latin typeface="Comic Sans MS" pitchFamily="66" charset="0"/>
                <a:hlinkClick r:id="rId32"/>
              </a:rPr>
              <a:t>Грузчики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33"/>
              </a:rPr>
              <a:t>Кладовщик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34"/>
              </a:rPr>
              <a:t>Учитель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35"/>
              </a:rPr>
              <a:t>Доктор</a:t>
            </a:r>
            <a:endParaRPr lang="ru-RU" sz="1600" dirty="0" smtClean="0">
              <a:latin typeface="Comic Sans MS" pitchFamily="66" charset="0"/>
            </a:endParaRPr>
          </a:p>
          <a:p>
            <a:pPr algn="ctr"/>
            <a:r>
              <a:rPr lang="ru-RU" sz="1600" dirty="0" smtClean="0">
                <a:latin typeface="Comic Sans MS" pitchFamily="66" charset="0"/>
                <a:hlinkClick r:id="rId36"/>
              </a:rPr>
              <a:t>Артист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37"/>
              </a:rPr>
              <a:t>Пекарь</a:t>
            </a:r>
            <a:r>
              <a:rPr lang="ru-RU" sz="1600" dirty="0" smtClean="0">
                <a:latin typeface="Comic Sans MS" pitchFamily="66" charset="0"/>
              </a:rPr>
              <a:t>  </a:t>
            </a:r>
            <a:r>
              <a:rPr lang="ru-RU" sz="1600" dirty="0" smtClean="0">
                <a:latin typeface="Comic Sans MS" pitchFamily="66" charset="0"/>
                <a:hlinkClick r:id="rId38"/>
              </a:rPr>
              <a:t>Химики</a:t>
            </a:r>
            <a:endParaRPr lang="en-US" sz="1600" dirty="0" smtClean="0">
              <a:latin typeface="Comic Sans MS" pitchFamily="66" charset="0"/>
            </a:endParaRPr>
          </a:p>
          <a:p>
            <a:pPr algn="ctr"/>
            <a:r>
              <a:rPr lang="en-US" sz="1600" dirty="0" smtClean="0">
                <a:latin typeface="Comic Sans MS" pitchFamily="66" charset="0"/>
              </a:rPr>
              <a:t>http://youtube.com/watch?v=Hhf70etjwO4</a:t>
            </a:r>
            <a:endParaRPr lang="ru-RU" sz="1600" dirty="0" smtClean="0">
              <a:latin typeface="Comic Sans MS" pitchFamily="66" charset="0"/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403207" y="72324"/>
            <a:ext cx="576064" cy="657021"/>
          </a:xfrm>
          <a:prstGeom prst="mathMultiply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39" action="ppaction://hlinksldjump" highlightClick="1"/>
          </p:cNvPr>
          <p:cNvSpPr/>
          <p:nvPr/>
        </p:nvSpPr>
        <p:spPr>
          <a:xfrm>
            <a:off x="8403207" y="5017740"/>
            <a:ext cx="489273" cy="504056"/>
          </a:xfrm>
          <a:prstGeom prst="actionButtonHome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36" b="28798"/>
          <a:stretch/>
        </p:blipFill>
        <p:spPr bwMode="auto">
          <a:xfrm>
            <a:off x="1504599" y="217714"/>
            <a:ext cx="5718175" cy="71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352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5" y="614799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Трактор водит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74" y="638369"/>
            <a:ext cx="2891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A1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тракторист</a:t>
            </a:r>
            <a:endParaRPr lang="ru-RU" sz="2800" b="1" dirty="0">
              <a:solidFill>
                <a:srgbClr val="9A1A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190863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Электричку…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8068" y="1201316"/>
            <a:ext cx="2891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A1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машинист</a:t>
            </a:r>
            <a:endParaRPr lang="ru-RU" sz="2800" b="1" dirty="0">
              <a:solidFill>
                <a:srgbClr val="9A1A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1766927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Стенку выкрасил…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48069" y="1705372"/>
            <a:ext cx="2891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A1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маляр</a:t>
            </a:r>
            <a:endParaRPr lang="ru-RU" sz="2800" b="1" dirty="0">
              <a:solidFill>
                <a:srgbClr val="9A1A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2414999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Доску выстругал…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8066" y="2353444"/>
            <a:ext cx="2891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A1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столяр</a:t>
            </a:r>
            <a:endParaRPr lang="ru-RU" sz="2800" b="1" dirty="0">
              <a:solidFill>
                <a:srgbClr val="9A1A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063071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В доме свет провёл…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8070" y="3001516"/>
            <a:ext cx="2891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A1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монтёр</a:t>
            </a:r>
            <a:endParaRPr lang="ru-RU" sz="2800" b="1" dirty="0">
              <a:solidFill>
                <a:srgbClr val="9A1A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045" y="121196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omic Sans MS" pitchFamily="66" charset="0"/>
              </a:rPr>
              <a:t>Клик на стих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35695" y="3711143"/>
            <a:ext cx="3600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В шахте трудится …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98185" y="3721596"/>
            <a:ext cx="2841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A1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шахтёр</a:t>
            </a:r>
            <a:endParaRPr lang="ru-RU" sz="2800" b="1" dirty="0">
              <a:solidFill>
                <a:srgbClr val="9A1A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430995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В жаркой кузнице …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4320403"/>
            <a:ext cx="2941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A1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кузнец</a:t>
            </a:r>
            <a:endParaRPr lang="ru-RU" sz="2800" b="1" dirty="0">
              <a:solidFill>
                <a:srgbClr val="9A1A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35697" y="4833170"/>
            <a:ext cx="3600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Кто всё знает …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27984" y="4843623"/>
            <a:ext cx="2756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A1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МОЛОДЕЦ!</a:t>
            </a:r>
            <a:endParaRPr lang="ru-RU" sz="2800" b="1" dirty="0">
              <a:solidFill>
                <a:srgbClr val="9A1A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142851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89963" y="3379535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547664" y="121196"/>
            <a:ext cx="6013829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50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 «Доскажи словечко»</a:t>
            </a:r>
            <a:endParaRPr lang="ru-RU" sz="3200" b="1" dirty="0">
              <a:solidFill>
                <a:srgbClr val="550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Стрелка вправо с вырезом 26">
            <a:hlinkClick r:id="" action="ppaction://hlinkshowjump?jump=nextslide"/>
          </p:cNvPr>
          <p:cNvSpPr/>
          <p:nvPr/>
        </p:nvSpPr>
        <p:spPr>
          <a:xfrm>
            <a:off x="8256574" y="518498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21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/>
      <p:bldP spid="17" grpId="0"/>
      <p:bldP spid="18" grpId="0"/>
      <p:bldP spid="19" grpId="0"/>
      <p:bldP spid="23" grpId="0"/>
      <p:bldP spid="26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47546" y="808756"/>
            <a:ext cx="4572000" cy="15323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можно назвать одним словом отгаданные слова?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142851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8256574" y="518498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75656" y="223981"/>
            <a:ext cx="6013829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A1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ПРОФЕССИИ</a:t>
            </a:r>
            <a:endParaRPr lang="ru-RU" sz="3200" b="1" dirty="0">
              <a:solidFill>
                <a:srgbClr val="9A1A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022" y="227548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Клик мышкой</a:t>
            </a:r>
          </a:p>
          <a:p>
            <a:pPr algn="ctr"/>
            <a:r>
              <a:rPr lang="ru-RU" sz="1400" dirty="0" smtClean="0">
                <a:latin typeface="Comic Sans MS" pitchFamily="66" charset="0"/>
              </a:rPr>
              <a:t> на вопрос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1028" name="Picture 4" descr="https://mmedia.ozone.ru/multimedia/100751262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75656" y="985292"/>
            <a:ext cx="5880678" cy="3888432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289963" y="3379535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84054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438" y="72008"/>
            <a:ext cx="8229600" cy="625252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267745" y="848106"/>
            <a:ext cx="655272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Откройте </a:t>
            </a:r>
            <a:r>
              <a:rPr lang="ru-RU" sz="2800" dirty="0">
                <a:latin typeface="Comic Sans MS" pitchFamily="66" charset="0"/>
              </a:rPr>
              <a:t>учебник на стр. </a:t>
            </a:r>
            <a:r>
              <a:rPr lang="ru-RU" sz="2800" dirty="0" smtClean="0">
                <a:latin typeface="Comic Sans MS" pitchFamily="66" charset="0"/>
              </a:rPr>
              <a:t>124.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2. Прочитайте названия профессий. </a:t>
            </a:r>
          </a:p>
          <a:p>
            <a:r>
              <a:rPr lang="ru-RU" sz="2800" dirty="0" smtClean="0">
                <a:latin typeface="Comic Sans MS" pitchFamily="66" charset="0"/>
              </a:rPr>
              <a:t>3.Расскажите, что вы знаете об этих профессиях?</a:t>
            </a:r>
          </a:p>
          <a:p>
            <a:r>
              <a:rPr lang="ru-RU" sz="2800" dirty="0" smtClean="0">
                <a:latin typeface="Comic Sans MS" pitchFamily="66" charset="0"/>
              </a:rPr>
              <a:t>4. Кем бы вам хотелось быть и почему?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2050" name="Picture 2" descr="http://www.booksiti.net.ru/books/49275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603" y="868694"/>
            <a:ext cx="1701117" cy="2262650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21158169" flipH="1">
            <a:off x="811829" y="3392739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 flipH="1">
            <a:off x="6948263" y="3319037"/>
            <a:ext cx="1228181" cy="2277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256574" y="518498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40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256574" y="518498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121196"/>
            <a:ext cx="8113066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50F50"/>
                </a:solidFill>
                <a:latin typeface="Comic Sans MS" pitchFamily="66" charset="0"/>
              </a:rPr>
              <a:t>А теперь мы вспомним составные части экономики. И попытаемся ответить, какие профессии с ними связаны. </a:t>
            </a:r>
          </a:p>
        </p:txBody>
      </p:sp>
      <p:pic>
        <p:nvPicPr>
          <p:cNvPr id="11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1520" y="3142851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289963" y="3379535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>
            <a:hlinkClick r:id="rId5" action="ppaction://hlinksldjump"/>
          </p:cNvPr>
          <p:cNvSpPr/>
          <p:nvPr/>
        </p:nvSpPr>
        <p:spPr>
          <a:xfrm>
            <a:off x="592044" y="2551721"/>
            <a:ext cx="2231748" cy="6759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0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Сельское хозяйство</a:t>
            </a:r>
            <a:endParaRPr lang="ru-RU" sz="2400" b="1" dirty="0">
              <a:solidFill>
                <a:srgbClr val="550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203848" y="2551721"/>
            <a:ext cx="2963998" cy="6759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0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Промышленность </a:t>
            </a:r>
            <a:endParaRPr lang="ru-RU" sz="2400" b="1" dirty="0">
              <a:solidFill>
                <a:srgbClr val="550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6528301" y="2551721"/>
            <a:ext cx="2231748" cy="6759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0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Транспорт</a:t>
            </a:r>
            <a:endParaRPr lang="ru-RU" sz="2400" b="1" dirty="0">
              <a:solidFill>
                <a:srgbClr val="550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Скругленный прямоугольник 16">
            <a:hlinkClick r:id="rId8" action="ppaction://hlinksldjump"/>
          </p:cNvPr>
          <p:cNvSpPr/>
          <p:nvPr/>
        </p:nvSpPr>
        <p:spPr>
          <a:xfrm>
            <a:off x="1707918" y="3981760"/>
            <a:ext cx="2563712" cy="6759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0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Строительство </a:t>
            </a:r>
            <a:endParaRPr lang="ru-RU" sz="2400" b="1" dirty="0">
              <a:solidFill>
                <a:srgbClr val="550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Скругленный прямоугольник 17">
            <a:hlinkClick r:id="rId9" action="ppaction://hlinksldjump"/>
          </p:cNvPr>
          <p:cNvSpPr/>
          <p:nvPr/>
        </p:nvSpPr>
        <p:spPr>
          <a:xfrm>
            <a:off x="4524077" y="3981760"/>
            <a:ext cx="2587387" cy="6759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0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Торговля</a:t>
            </a:r>
            <a:endParaRPr lang="ru-RU" sz="2400" b="1" dirty="0">
              <a:solidFill>
                <a:srgbClr val="550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27901" y="1506191"/>
            <a:ext cx="3600400" cy="6759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0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Отрасли экономики </a:t>
            </a:r>
            <a:endParaRPr lang="ru-RU" sz="2400" b="1" dirty="0">
              <a:solidFill>
                <a:srgbClr val="550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23728" y="2182131"/>
            <a:ext cx="804173" cy="342459"/>
          </a:xfrm>
          <a:prstGeom prst="straightConnector1">
            <a:avLst/>
          </a:prstGeom>
          <a:ln w="28575">
            <a:solidFill>
              <a:srgbClr val="9A1A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28081" y="2182131"/>
            <a:ext cx="0" cy="369590"/>
          </a:xfrm>
          <a:prstGeom prst="straightConnector1">
            <a:avLst/>
          </a:prstGeom>
          <a:ln w="28575">
            <a:solidFill>
              <a:srgbClr val="9A1A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28301" y="2182131"/>
            <a:ext cx="707995" cy="342459"/>
          </a:xfrm>
          <a:prstGeom prst="straightConnector1">
            <a:avLst/>
          </a:prstGeom>
          <a:ln w="28575">
            <a:solidFill>
              <a:srgbClr val="9A1A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059832" y="2182131"/>
            <a:ext cx="0" cy="1799629"/>
          </a:xfrm>
          <a:prstGeom prst="straightConnector1">
            <a:avLst/>
          </a:prstGeom>
          <a:ln w="28575">
            <a:solidFill>
              <a:srgbClr val="9A1A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300192" y="2182131"/>
            <a:ext cx="0" cy="1799629"/>
          </a:xfrm>
          <a:prstGeom prst="straightConnector1">
            <a:avLst/>
          </a:prstGeom>
          <a:ln w="28575">
            <a:solidFill>
              <a:srgbClr val="9A1A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551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49188"/>
            <a:ext cx="7056784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Сельское хозяйство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55576" y="572408"/>
            <a:ext cx="1584176" cy="1672382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709721" y="572408"/>
            <a:ext cx="1361099" cy="1709028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694556" y="572408"/>
            <a:ext cx="1419524" cy="1709028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90328" y="2308814"/>
            <a:ext cx="206544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Тракторист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75854" y="2345523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Доярка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228184" y="2345523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Агроном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86778" y="2949042"/>
            <a:ext cx="2068995" cy="1852674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6578612" y="3020675"/>
            <a:ext cx="1623316" cy="1786842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667732" y="3001516"/>
            <a:ext cx="1503394" cy="1851288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90326" y="4901102"/>
            <a:ext cx="206544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Ветеринар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275855" y="4916115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Пчеловод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228183" y="4877764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Хлебороб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9" name="Управляющая кнопка: домой 18">
            <a:hlinkClick r:id="rId8" action="ppaction://hlinksldjump" highlightClick="1"/>
          </p:cNvPr>
          <p:cNvSpPr/>
          <p:nvPr/>
        </p:nvSpPr>
        <p:spPr>
          <a:xfrm>
            <a:off x="8530938" y="5108596"/>
            <a:ext cx="386229" cy="405626"/>
          </a:xfrm>
          <a:prstGeom prst="actionButtonHome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444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49188"/>
            <a:ext cx="7056784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Промышленность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27785" y="543638"/>
            <a:ext cx="1239757" cy="1672382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</a:ln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553912" y="563383"/>
            <a:ext cx="1554604" cy="1691408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129964" y="572408"/>
            <a:ext cx="2439945" cy="1673359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90328" y="2308814"/>
            <a:ext cx="206544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Шахтёр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75854" y="2345523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Сталевар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228184" y="2345523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Кузнец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5600" y="2937948"/>
            <a:ext cx="2394902" cy="1834109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60248" y="2964091"/>
            <a:ext cx="2341929" cy="1808628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129963" y="2950891"/>
            <a:ext cx="2439945" cy="1847310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6542" y="4901102"/>
            <a:ext cx="220946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Кондитер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275855" y="4916115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Ткачиха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228183" y="4877764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Токарь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9" name="Управляющая кнопка: домой 18">
            <a:hlinkClick r:id="rId8" action="ppaction://hlinksldjump" highlightClick="1"/>
          </p:cNvPr>
          <p:cNvSpPr/>
          <p:nvPr/>
        </p:nvSpPr>
        <p:spPr>
          <a:xfrm>
            <a:off x="8530938" y="5108596"/>
            <a:ext cx="386229" cy="405626"/>
          </a:xfrm>
          <a:prstGeom prst="actionButtonHome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3250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49188"/>
            <a:ext cx="7056784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Транспорт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30938" y="5108596"/>
            <a:ext cx="386229" cy="405626"/>
          </a:xfrm>
          <a:prstGeom prst="actionButtonHome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3" t="4704" r="8705" b="16838"/>
          <a:stretch/>
        </p:blipFill>
        <p:spPr bwMode="auto">
          <a:xfrm>
            <a:off x="899592" y="536110"/>
            <a:ext cx="1368152" cy="1684870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</a:ln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71" b="7911"/>
          <a:stretch/>
        </p:blipFill>
        <p:spPr bwMode="auto">
          <a:xfrm>
            <a:off x="5997656" y="536110"/>
            <a:ext cx="2526233" cy="1703612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8518" y="572408"/>
            <a:ext cx="1542836" cy="1673359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90328" y="2308814"/>
            <a:ext cx="206544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Машинист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75854" y="2345523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Капитан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228184" y="2345523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Пилот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67" r="13143"/>
          <a:stretch/>
        </p:blipFill>
        <p:spPr bwMode="auto">
          <a:xfrm>
            <a:off x="565343" y="2859249"/>
            <a:ext cx="1915415" cy="1938952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5307" y="2913983"/>
            <a:ext cx="2443528" cy="1832645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39" t="5257" r="7414" b="9299"/>
          <a:stretch/>
        </p:blipFill>
        <p:spPr bwMode="auto">
          <a:xfrm>
            <a:off x="3668486" y="2913983"/>
            <a:ext cx="1407569" cy="1925449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6542" y="4901102"/>
            <a:ext cx="220946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Проводница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275855" y="4916115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Стюардесса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228183" y="4877764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Водитель 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965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49188"/>
            <a:ext cx="7056784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Строительство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30938" y="5108596"/>
            <a:ext cx="386229" cy="405626"/>
          </a:xfrm>
          <a:prstGeom prst="actionButtonHome">
            <a:avLst/>
          </a:prstGeom>
          <a:solidFill>
            <a:schemeClr val="bg1"/>
          </a:solidFill>
          <a:ln>
            <a:solidFill>
              <a:srgbClr val="9A1A9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42639" y="572408"/>
            <a:ext cx="1938119" cy="1655606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</a:ln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431092" y="536110"/>
            <a:ext cx="1659362" cy="1703612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374607" y="572408"/>
            <a:ext cx="1950658" cy="1673359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90328" y="2308814"/>
            <a:ext cx="206544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Каменщик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75854" y="2345523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Штукатур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228184" y="2345523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Столяр  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4262" y="2956767"/>
            <a:ext cx="2125091" cy="1839880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76452" y="2913984"/>
            <a:ext cx="1768642" cy="1882664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760940" y="2913983"/>
            <a:ext cx="1222660" cy="1925449"/>
          </a:xfrm>
          <a:prstGeom prst="rect">
            <a:avLst/>
          </a:prstGeom>
          <a:noFill/>
          <a:ln w="28575">
            <a:solidFill>
              <a:srgbClr val="9A1A9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23528" y="4901102"/>
            <a:ext cx="249927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Экскаваторщик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275855" y="4916115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Маляр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228183" y="4877764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A1A9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Сварщик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419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975</TotalTime>
  <Words>308</Words>
  <Application>Microsoft Office PowerPoint</Application>
  <PresentationFormat>Экран (16:10)</PresentationFormat>
  <Paragraphs>99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Слайд 1</vt:lpstr>
      <vt:lpstr>Слайд 2</vt:lpstr>
      <vt:lpstr>Слайд 3</vt:lpstr>
      <vt:lpstr>Работа по учебнику.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важны.Никифорова Н.В.</dc:title>
  <dc:creator>Никифорова Наталья</dc:creator>
  <cp:lastModifiedBy>АНАТОЛИЙ ПОПОВ</cp:lastModifiedBy>
  <cp:revision>126</cp:revision>
  <dcterms:created xsi:type="dcterms:W3CDTF">2018-02-05T13:42:04Z</dcterms:created>
  <dcterms:modified xsi:type="dcterms:W3CDTF">2022-11-13T16:49:35Z</dcterms:modified>
</cp:coreProperties>
</file>